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4" r:id="rId1"/>
  </p:sldMasterIdLst>
  <p:notesMasterIdLst>
    <p:notesMasterId r:id="rId24"/>
  </p:notesMasterIdLst>
  <p:sldIdLst>
    <p:sldId id="308" r:id="rId2"/>
    <p:sldId id="266" r:id="rId3"/>
    <p:sldId id="267" r:id="rId4"/>
    <p:sldId id="298" r:id="rId5"/>
    <p:sldId id="285" r:id="rId6"/>
    <p:sldId id="286" r:id="rId7"/>
    <p:sldId id="287" r:id="rId8"/>
    <p:sldId id="307" r:id="rId9"/>
    <p:sldId id="310" r:id="rId10"/>
    <p:sldId id="289" r:id="rId11"/>
    <p:sldId id="301" r:id="rId12"/>
    <p:sldId id="291" r:id="rId13"/>
    <p:sldId id="304" r:id="rId14"/>
    <p:sldId id="309" r:id="rId15"/>
    <p:sldId id="302" r:id="rId16"/>
    <p:sldId id="288" r:id="rId17"/>
    <p:sldId id="296" r:id="rId18"/>
    <p:sldId id="290" r:id="rId19"/>
    <p:sldId id="292" r:id="rId20"/>
    <p:sldId id="294" r:id="rId21"/>
    <p:sldId id="305" r:id="rId22"/>
    <p:sldId id="306" r:id="rId23"/>
  </p:sldIdLst>
  <p:sldSz cx="9144000" cy="6858000" type="screen4x3"/>
  <p:notesSz cx="6858000" cy="9144000"/>
  <p:defaultTextStyle>
    <a:defPPr>
      <a:defRPr lang="en-US"/>
    </a:defPPr>
    <a:lvl1pPr algn="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AF00"/>
    <a:srgbClr val="0039AC"/>
    <a:srgbClr val="5121C9"/>
    <a:srgbClr val="8F45C7"/>
    <a:srgbClr val="532476"/>
    <a:srgbClr val="FF0000"/>
    <a:srgbClr val="00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inimized">
    <p:restoredLeft sz="10845" autoAdjust="0"/>
    <p:restoredTop sz="94718" autoAdjust="0"/>
  </p:normalViewPr>
  <p:slideViewPr>
    <p:cSldViewPr>
      <p:cViewPr>
        <p:scale>
          <a:sx n="100" d="100"/>
          <a:sy n="100" d="100"/>
        </p:scale>
        <p:origin x="-1632" y="-6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Tahoma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ahoma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0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57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757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Tahoma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57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ahoma" pitchFamily="34" charset="0"/>
              </a:defRPr>
            </a:lvl1pPr>
          </a:lstStyle>
          <a:p>
            <a:pPr>
              <a:defRPr/>
            </a:pPr>
            <a:fld id="{D26A2DCE-C44C-4844-9A17-1EE3F736DD8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26A2DCE-C44C-4844-9A17-1EE3F736DD8E}" type="slidenum">
              <a:rPr lang="en-US" smtClean="0"/>
              <a:pPr>
                <a:defRPr/>
              </a:pPr>
              <a:t>20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7"/>
          <p:cNvSpPr>
            <a:spLocks noChangeShapeType="1"/>
          </p:cNvSpPr>
          <p:nvPr/>
        </p:nvSpPr>
        <p:spPr bwMode="auto">
          <a:xfrm>
            <a:off x="228600" y="990600"/>
            <a:ext cx="8610600" cy="0"/>
          </a:xfrm>
          <a:prstGeom prst="line">
            <a:avLst/>
          </a:prstGeom>
          <a:noFill/>
          <a:ln w="66675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228600" y="1447800"/>
            <a:ext cx="2286000" cy="2514600"/>
            <a:chOff x="144" y="912"/>
            <a:chExt cx="1440" cy="1584"/>
          </a:xfrm>
        </p:grpSpPr>
        <p:sp>
          <p:nvSpPr>
            <p:cNvPr id="6" name="Rectangle 9"/>
            <p:cNvSpPr>
              <a:spLocks noChangeArrowheads="1"/>
            </p:cNvSpPr>
            <p:nvPr/>
          </p:nvSpPr>
          <p:spPr bwMode="auto">
            <a:xfrm>
              <a:off x="960" y="912"/>
              <a:ext cx="52" cy="979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7" name="Rectangle 10"/>
            <p:cNvSpPr>
              <a:spLocks noChangeArrowheads="1"/>
            </p:cNvSpPr>
            <p:nvPr/>
          </p:nvSpPr>
          <p:spPr bwMode="auto">
            <a:xfrm>
              <a:off x="844" y="912"/>
              <a:ext cx="52" cy="861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8" name="Rectangle 11"/>
            <p:cNvSpPr>
              <a:spLocks noChangeArrowheads="1"/>
            </p:cNvSpPr>
            <p:nvPr/>
          </p:nvSpPr>
          <p:spPr bwMode="auto">
            <a:xfrm>
              <a:off x="727" y="912"/>
              <a:ext cx="52" cy="736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9" name="Rectangle 12"/>
            <p:cNvSpPr>
              <a:spLocks noChangeArrowheads="1"/>
            </p:cNvSpPr>
            <p:nvPr/>
          </p:nvSpPr>
          <p:spPr bwMode="auto">
            <a:xfrm>
              <a:off x="610" y="912"/>
              <a:ext cx="52" cy="612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0" name="Rectangle 13"/>
            <p:cNvSpPr>
              <a:spLocks noChangeArrowheads="1"/>
            </p:cNvSpPr>
            <p:nvPr/>
          </p:nvSpPr>
          <p:spPr bwMode="auto">
            <a:xfrm>
              <a:off x="494" y="912"/>
              <a:ext cx="52" cy="493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1" name="Rectangle 14"/>
            <p:cNvSpPr>
              <a:spLocks noChangeArrowheads="1"/>
            </p:cNvSpPr>
            <p:nvPr/>
          </p:nvSpPr>
          <p:spPr bwMode="auto">
            <a:xfrm>
              <a:off x="377" y="912"/>
              <a:ext cx="52" cy="361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2" name="Rectangle 15"/>
            <p:cNvSpPr>
              <a:spLocks noChangeArrowheads="1"/>
            </p:cNvSpPr>
            <p:nvPr/>
          </p:nvSpPr>
          <p:spPr bwMode="auto">
            <a:xfrm>
              <a:off x="260" y="912"/>
              <a:ext cx="52" cy="249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3" name="Rectangle 16"/>
            <p:cNvSpPr>
              <a:spLocks noChangeArrowheads="1"/>
            </p:cNvSpPr>
            <p:nvPr/>
          </p:nvSpPr>
          <p:spPr bwMode="auto">
            <a:xfrm>
              <a:off x="144" y="912"/>
              <a:ext cx="52" cy="125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4" name="Rectangle 17"/>
            <p:cNvSpPr>
              <a:spLocks noChangeArrowheads="1"/>
            </p:cNvSpPr>
            <p:nvPr/>
          </p:nvSpPr>
          <p:spPr bwMode="auto">
            <a:xfrm>
              <a:off x="1077" y="912"/>
              <a:ext cx="49" cy="10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5" name="Rectangle 18"/>
            <p:cNvSpPr>
              <a:spLocks noChangeArrowheads="1"/>
            </p:cNvSpPr>
            <p:nvPr/>
          </p:nvSpPr>
          <p:spPr bwMode="auto">
            <a:xfrm>
              <a:off x="1191" y="912"/>
              <a:ext cx="49" cy="1223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" name="Rectangle 19"/>
            <p:cNvSpPr>
              <a:spLocks noChangeArrowheads="1"/>
            </p:cNvSpPr>
            <p:nvPr/>
          </p:nvSpPr>
          <p:spPr bwMode="auto">
            <a:xfrm>
              <a:off x="1304" y="912"/>
              <a:ext cx="49" cy="134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" name="Rectangle 20"/>
            <p:cNvSpPr>
              <a:spLocks noChangeArrowheads="1"/>
            </p:cNvSpPr>
            <p:nvPr/>
          </p:nvSpPr>
          <p:spPr bwMode="auto">
            <a:xfrm>
              <a:off x="1418" y="912"/>
              <a:ext cx="52" cy="1466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8" name="Rectangle 21"/>
            <p:cNvSpPr>
              <a:spLocks noChangeArrowheads="1"/>
            </p:cNvSpPr>
            <p:nvPr/>
          </p:nvSpPr>
          <p:spPr bwMode="auto">
            <a:xfrm>
              <a:off x="1535" y="912"/>
              <a:ext cx="49" cy="1584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</p:grpSp>
      <p:sp>
        <p:nvSpPr>
          <p:cNvPr id="19" name="Line 22"/>
          <p:cNvSpPr>
            <a:spLocks noChangeShapeType="1"/>
          </p:cNvSpPr>
          <p:nvPr/>
        </p:nvSpPr>
        <p:spPr bwMode="auto">
          <a:xfrm>
            <a:off x="266700" y="6172200"/>
            <a:ext cx="8610600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1628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895600" y="1371600"/>
            <a:ext cx="5867400" cy="2286000"/>
          </a:xfrm>
        </p:spPr>
        <p:txBody>
          <a:bodyPr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5791200" cy="14478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600" b="1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0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DD1D6C-1050-462D-BB89-83F47B70701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A28383-41DF-484E-9CB7-FC279A3A5CD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Rectangle 22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34200" y="457200"/>
            <a:ext cx="1752600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400" y="457200"/>
            <a:ext cx="5105400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96706F-B4EE-4EC1-922C-3824E770932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Rectangle 22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6400" y="457200"/>
            <a:ext cx="70104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676400" y="1981200"/>
            <a:ext cx="3429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57800" y="1981200"/>
            <a:ext cx="3429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5499D3-FC4E-4E97-95B5-20F5D83950E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Rectangle 22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9817A8-D959-40C6-8BA0-44FE703B3BD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Rectangle 22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4929D5-E39E-4FF5-8AB0-631C5D3FE7D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Rectangle 22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BE0F5A-ED5F-470C-8DA2-4FF143A7FB3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Rectangle 22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400" y="1981200"/>
            <a:ext cx="3429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57800" y="1981200"/>
            <a:ext cx="3429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9765AE-D986-4B57-AD54-6FA925FC7FC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Rectangle 22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8E8909-ACC6-45CF-B03F-3743D99E0F3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9" name="Rectangle 22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94A843-112A-4A12-8143-A381DFF5AB3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Rectangle 22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F88C18-A3DB-4E7C-85AC-B81012750C5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" name="Rectangle 22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886E38-6A4E-48CB-8243-308BB88BF8F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Rectangle 22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C73F4A-02BC-406C-8C76-AA627F01759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Rectangle 22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676400" y="457200"/>
            <a:ext cx="7010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76400" y="1981200"/>
            <a:ext cx="7010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61796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1797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E68912B3-3C05-448D-BFC3-21FD65C316A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61798" name="Line 6"/>
          <p:cNvSpPr>
            <a:spLocks noChangeShapeType="1"/>
          </p:cNvSpPr>
          <p:nvPr/>
        </p:nvSpPr>
        <p:spPr bwMode="auto">
          <a:xfrm>
            <a:off x="266700" y="6172200"/>
            <a:ext cx="8610600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161799" name="Line 7"/>
          <p:cNvSpPr>
            <a:spLocks noChangeShapeType="1"/>
          </p:cNvSpPr>
          <p:nvPr/>
        </p:nvSpPr>
        <p:spPr bwMode="auto">
          <a:xfrm>
            <a:off x="228600" y="304800"/>
            <a:ext cx="8610600" cy="0"/>
          </a:xfrm>
          <a:prstGeom prst="line">
            <a:avLst/>
          </a:prstGeom>
          <a:noFill/>
          <a:ln w="76200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grpSp>
        <p:nvGrpSpPr>
          <p:cNvPr id="1032" name="Group 8"/>
          <p:cNvGrpSpPr>
            <a:grpSpLocks/>
          </p:cNvGrpSpPr>
          <p:nvPr/>
        </p:nvGrpSpPr>
        <p:grpSpPr bwMode="auto">
          <a:xfrm>
            <a:off x="228600" y="457200"/>
            <a:ext cx="1246188" cy="1371600"/>
            <a:chOff x="144" y="288"/>
            <a:chExt cx="785" cy="864"/>
          </a:xfrm>
        </p:grpSpPr>
        <p:sp>
          <p:nvSpPr>
            <p:cNvPr id="161801" name="Rectangle 9"/>
            <p:cNvSpPr>
              <a:spLocks noChangeArrowheads="1"/>
            </p:cNvSpPr>
            <p:nvPr/>
          </p:nvSpPr>
          <p:spPr bwMode="auto">
            <a:xfrm>
              <a:off x="589" y="288"/>
              <a:ext cx="28" cy="534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1802" name="Rectangle 10"/>
            <p:cNvSpPr>
              <a:spLocks noChangeArrowheads="1"/>
            </p:cNvSpPr>
            <p:nvPr/>
          </p:nvSpPr>
          <p:spPr bwMode="auto">
            <a:xfrm>
              <a:off x="526" y="288"/>
              <a:ext cx="28" cy="47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1803" name="Rectangle 11"/>
            <p:cNvSpPr>
              <a:spLocks noChangeArrowheads="1"/>
            </p:cNvSpPr>
            <p:nvPr/>
          </p:nvSpPr>
          <p:spPr bwMode="auto">
            <a:xfrm>
              <a:off x="462" y="288"/>
              <a:ext cx="28" cy="401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1804" name="Rectangle 12"/>
            <p:cNvSpPr>
              <a:spLocks noChangeArrowheads="1"/>
            </p:cNvSpPr>
            <p:nvPr/>
          </p:nvSpPr>
          <p:spPr bwMode="auto">
            <a:xfrm>
              <a:off x="398" y="288"/>
              <a:ext cx="28" cy="334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1805" name="Rectangle 13"/>
            <p:cNvSpPr>
              <a:spLocks noChangeArrowheads="1"/>
            </p:cNvSpPr>
            <p:nvPr/>
          </p:nvSpPr>
          <p:spPr bwMode="auto">
            <a:xfrm>
              <a:off x="335" y="288"/>
              <a:ext cx="28" cy="269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1806" name="Rectangle 14"/>
            <p:cNvSpPr>
              <a:spLocks noChangeArrowheads="1"/>
            </p:cNvSpPr>
            <p:nvPr/>
          </p:nvSpPr>
          <p:spPr bwMode="auto">
            <a:xfrm>
              <a:off x="271" y="288"/>
              <a:ext cx="28" cy="197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1807" name="Rectangle 15"/>
            <p:cNvSpPr>
              <a:spLocks noChangeArrowheads="1"/>
            </p:cNvSpPr>
            <p:nvPr/>
          </p:nvSpPr>
          <p:spPr bwMode="auto">
            <a:xfrm>
              <a:off x="207" y="288"/>
              <a:ext cx="29" cy="136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1808" name="Rectangle 16"/>
            <p:cNvSpPr>
              <a:spLocks noChangeArrowheads="1"/>
            </p:cNvSpPr>
            <p:nvPr/>
          </p:nvSpPr>
          <p:spPr bwMode="auto">
            <a:xfrm>
              <a:off x="144" y="288"/>
              <a:ext cx="28" cy="68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1809" name="Rectangle 17"/>
            <p:cNvSpPr>
              <a:spLocks noChangeArrowheads="1"/>
            </p:cNvSpPr>
            <p:nvPr/>
          </p:nvSpPr>
          <p:spPr bwMode="auto">
            <a:xfrm>
              <a:off x="653" y="288"/>
              <a:ext cx="26" cy="599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1810" name="Rectangle 18"/>
            <p:cNvSpPr>
              <a:spLocks noChangeArrowheads="1"/>
            </p:cNvSpPr>
            <p:nvPr/>
          </p:nvSpPr>
          <p:spPr bwMode="auto">
            <a:xfrm>
              <a:off x="715" y="288"/>
              <a:ext cx="26" cy="667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1811" name="Rectangle 19"/>
            <p:cNvSpPr>
              <a:spLocks noChangeArrowheads="1"/>
            </p:cNvSpPr>
            <p:nvPr/>
          </p:nvSpPr>
          <p:spPr bwMode="auto">
            <a:xfrm>
              <a:off x="776" y="288"/>
              <a:ext cx="27" cy="73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1812" name="Rectangle 20"/>
            <p:cNvSpPr>
              <a:spLocks noChangeArrowheads="1"/>
            </p:cNvSpPr>
            <p:nvPr/>
          </p:nvSpPr>
          <p:spPr bwMode="auto">
            <a:xfrm>
              <a:off x="839" y="288"/>
              <a:ext cx="28" cy="800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1813" name="Rectangle 21"/>
            <p:cNvSpPr>
              <a:spLocks noChangeArrowheads="1"/>
            </p:cNvSpPr>
            <p:nvPr/>
          </p:nvSpPr>
          <p:spPr bwMode="auto">
            <a:xfrm>
              <a:off x="902" y="288"/>
              <a:ext cx="27" cy="864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</p:grpSp>
      <p:sp>
        <p:nvSpPr>
          <p:cNvPr id="161814" name="Rectangle 2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66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  <p:sldLayoutId id="2147483864" r:id="rId12"/>
    <p:sldLayoutId id="2147483865" r:id="rId13"/>
  </p:sldLayoutIdLst>
  <p:transition/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" pitchFamily="2" charset="2"/>
        <a:buChar char="o"/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n"/>
        <a:defRPr sz="2500">
          <a:solidFill>
            <a:schemeClr val="tx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p"/>
        <a:defRPr sz="2200">
          <a:solidFill>
            <a:schemeClr val="tx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n"/>
        <a:defRPr sz="2000">
          <a:solidFill>
            <a:schemeClr val="tx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o"/>
        <a:defRPr sz="2000">
          <a:solidFill>
            <a:schemeClr val="tx2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o"/>
        <a:defRPr sz="2000">
          <a:solidFill>
            <a:schemeClr val="tx2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o"/>
        <a:defRPr sz="2000">
          <a:solidFill>
            <a:schemeClr val="tx2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o"/>
        <a:defRPr sz="2000">
          <a:solidFill>
            <a:schemeClr val="tx2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o"/>
        <a:defRPr sz="2000">
          <a:solidFill>
            <a:schemeClr val="tx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752600" y="457200"/>
            <a:ext cx="5257800" cy="2286000"/>
          </a:xfrm>
        </p:spPr>
        <p:txBody>
          <a:bodyPr/>
          <a:lstStyle/>
          <a:p>
            <a:pPr algn="ctr"/>
            <a:r>
              <a:rPr lang="en-US" sz="4800" smtClean="0"/>
              <a:t>SiPM Research &amp; Development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352800"/>
            <a:ext cx="6400800" cy="2286000"/>
          </a:xfrm>
        </p:spPr>
        <p:txBody>
          <a:bodyPr/>
          <a:lstStyle/>
          <a:p>
            <a:pPr algn="l"/>
            <a:r>
              <a:rPr lang="en-US" dirty="0" smtClean="0"/>
              <a:t>Teacher: 	Mark </a:t>
            </a:r>
            <a:r>
              <a:rPr lang="en-US" dirty="0" err="1" smtClean="0"/>
              <a:t>Kirzeder</a:t>
            </a:r>
            <a:endParaRPr lang="en-US" dirty="0" smtClean="0"/>
          </a:p>
          <a:p>
            <a:pPr algn="l"/>
            <a:r>
              <a:rPr lang="en-US" dirty="0" smtClean="0"/>
              <a:t>Student: 	Emily </a:t>
            </a:r>
            <a:r>
              <a:rPr lang="en-US" dirty="0" err="1" smtClean="0"/>
              <a:t>Lohr</a:t>
            </a:r>
            <a:endParaRPr lang="en-US" dirty="0" smtClean="0"/>
          </a:p>
          <a:p>
            <a:pPr algn="l"/>
            <a:r>
              <a:rPr lang="en-US" dirty="0" smtClean="0"/>
              <a:t>Advisors: 	Dr. Randi </a:t>
            </a:r>
            <a:r>
              <a:rPr lang="en-US" dirty="0" err="1" smtClean="0"/>
              <a:t>Ruchti</a:t>
            </a:r>
            <a:endParaRPr lang="en-US" dirty="0" smtClean="0"/>
          </a:p>
          <a:p>
            <a:pPr algn="l"/>
            <a:r>
              <a:rPr lang="en-US" dirty="0" smtClean="0"/>
              <a:t>		Mr. Barry </a:t>
            </a:r>
            <a:r>
              <a:rPr lang="en-US" dirty="0" err="1" smtClean="0"/>
              <a:t>Bambaugh</a:t>
            </a:r>
            <a:endParaRPr 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Experimental Set Up</a:t>
            </a:r>
          </a:p>
        </p:txBody>
      </p:sp>
      <p:pic>
        <p:nvPicPr>
          <p:cNvPr id="11267" name="Picture 5" descr="Sensl Coole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6400" y="1600200"/>
            <a:ext cx="325755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8" name="Content Placeholder 2"/>
          <p:cNvSpPr>
            <a:spLocks/>
          </p:cNvSpPr>
          <p:nvPr/>
        </p:nvSpPr>
        <p:spPr bwMode="auto">
          <a:xfrm>
            <a:off x="1676400" y="1600200"/>
            <a:ext cx="41910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 eaLnBrk="1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o"/>
            </a:pPr>
            <a:r>
              <a:rPr lang="en-US" sz="2800" dirty="0" smtClean="0">
                <a:solidFill>
                  <a:schemeClr val="tx2"/>
                </a:solidFill>
              </a:rPr>
              <a:t>SiPM </a:t>
            </a:r>
            <a:r>
              <a:rPr lang="en-US" sz="2800" dirty="0">
                <a:solidFill>
                  <a:schemeClr val="tx2"/>
                </a:solidFill>
              </a:rPr>
              <a:t>Location</a:t>
            </a:r>
          </a:p>
          <a:p>
            <a:pPr marL="342900" indent="-342900" algn="l" eaLnBrk="1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o"/>
            </a:pPr>
            <a:r>
              <a:rPr lang="en-US" sz="2800" dirty="0">
                <a:solidFill>
                  <a:schemeClr val="tx2"/>
                </a:solidFill>
              </a:rPr>
              <a:t>Light Splitter</a:t>
            </a:r>
          </a:p>
          <a:p>
            <a:pPr marL="742950" lvl="1" indent="-285750" algn="l" eaLnBrk="1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n"/>
            </a:pPr>
            <a:r>
              <a:rPr lang="en-US" sz="2500" dirty="0">
                <a:solidFill>
                  <a:schemeClr val="tx2"/>
                </a:solidFill>
              </a:rPr>
              <a:t>For future use when operating 2 SiPMs simultaneously</a:t>
            </a:r>
          </a:p>
          <a:p>
            <a:pPr marL="342900" indent="-342900" algn="l" eaLnBrk="1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o"/>
            </a:pPr>
            <a:r>
              <a:rPr lang="en-US" sz="2800" dirty="0">
                <a:solidFill>
                  <a:schemeClr val="tx2"/>
                </a:solidFill>
              </a:rPr>
              <a:t>LED</a:t>
            </a:r>
          </a:p>
          <a:p>
            <a:pPr marL="742950" lvl="1" indent="-285750" algn="l" eaLnBrk="1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n"/>
            </a:pPr>
            <a:r>
              <a:rPr lang="en-US" sz="2500" dirty="0">
                <a:solidFill>
                  <a:schemeClr val="tx2"/>
                </a:solidFill>
              </a:rPr>
              <a:t>Red</a:t>
            </a:r>
          </a:p>
          <a:p>
            <a:pPr marL="742950" lvl="1" indent="-285750" algn="l" eaLnBrk="1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n"/>
            </a:pPr>
            <a:r>
              <a:rPr lang="en-US" sz="2500" dirty="0">
                <a:solidFill>
                  <a:schemeClr val="tx2"/>
                </a:solidFill>
              </a:rPr>
              <a:t>Pulsed at 50 </a:t>
            </a:r>
            <a:r>
              <a:rPr lang="en-US" sz="2500" dirty="0" err="1">
                <a:solidFill>
                  <a:schemeClr val="tx2"/>
                </a:solidFill>
              </a:rPr>
              <a:t>kcps</a:t>
            </a:r>
            <a:endParaRPr lang="en-US" sz="2500" dirty="0">
              <a:solidFill>
                <a:schemeClr val="tx2"/>
              </a:solidFill>
            </a:endParaRPr>
          </a:p>
        </p:txBody>
      </p:sp>
      <p:sp>
        <p:nvSpPr>
          <p:cNvPr id="11269" name="Line 8"/>
          <p:cNvSpPr>
            <a:spLocks noChangeShapeType="1"/>
          </p:cNvSpPr>
          <p:nvPr/>
        </p:nvSpPr>
        <p:spPr bwMode="auto">
          <a:xfrm>
            <a:off x="3048000" y="4191000"/>
            <a:ext cx="403860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1270" name="Line 9"/>
          <p:cNvSpPr>
            <a:spLocks noChangeShapeType="1"/>
          </p:cNvSpPr>
          <p:nvPr/>
        </p:nvSpPr>
        <p:spPr bwMode="auto">
          <a:xfrm>
            <a:off x="4267200" y="2438400"/>
            <a:ext cx="2590800" cy="1066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1271" name="Line 10"/>
          <p:cNvSpPr>
            <a:spLocks noChangeShapeType="1"/>
          </p:cNvSpPr>
          <p:nvPr/>
        </p:nvSpPr>
        <p:spPr bwMode="auto">
          <a:xfrm>
            <a:off x="4191000" y="1905000"/>
            <a:ext cx="26670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Noise Study - Methods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SiPM turned on in the box without the </a:t>
            </a:r>
            <a:r>
              <a:rPr lang="en-US" dirty="0" smtClean="0"/>
              <a:t>LED</a:t>
            </a:r>
            <a:endParaRPr lang="en-US" dirty="0" smtClean="0"/>
          </a:p>
          <a:p>
            <a:r>
              <a:rPr lang="en-US" dirty="0" smtClean="0"/>
              <a:t>A counter was used to determine number of events that were above a given </a:t>
            </a:r>
            <a:r>
              <a:rPr lang="en-US" dirty="0" smtClean="0"/>
              <a:t>threshold</a:t>
            </a:r>
            <a:endParaRPr lang="en-US" dirty="0" smtClean="0"/>
          </a:p>
          <a:p>
            <a:r>
              <a:rPr lang="en-US" dirty="0" smtClean="0"/>
              <a:t>Temperatures were tested from +25 </a:t>
            </a:r>
            <a:r>
              <a:rPr lang="en-US" baseline="30000" dirty="0" err="1" smtClean="0"/>
              <a:t>o</a:t>
            </a:r>
            <a:r>
              <a:rPr lang="en-US" dirty="0" err="1" smtClean="0"/>
              <a:t>C</a:t>
            </a:r>
            <a:r>
              <a:rPr lang="en-US" dirty="0" smtClean="0"/>
              <a:t> to -30 </a:t>
            </a:r>
            <a:r>
              <a:rPr lang="en-US" baseline="30000" dirty="0" err="1" smtClean="0"/>
              <a:t>o</a:t>
            </a:r>
            <a:r>
              <a:rPr lang="en-US" dirty="0" err="1" smtClean="0"/>
              <a:t>C</a:t>
            </a:r>
            <a:endParaRPr lang="en-US" dirty="0" smtClean="0"/>
          </a:p>
          <a:p>
            <a:r>
              <a:rPr lang="en-US" dirty="0" smtClean="0"/>
              <a:t>Bias voltages were tested from 29.5V </a:t>
            </a:r>
            <a:r>
              <a:rPr lang="en-US" dirty="0" smtClean="0"/>
              <a:t> 31.5V  </a:t>
            </a:r>
            <a:endParaRPr 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1676400" y="457200"/>
            <a:ext cx="7010400" cy="1295400"/>
          </a:xfrm>
        </p:spPr>
        <p:txBody>
          <a:bodyPr/>
          <a:lstStyle/>
          <a:p>
            <a:pPr eaLnBrk="1" hangingPunct="1"/>
            <a:r>
              <a:rPr lang="en-US" dirty="0" smtClean="0"/>
              <a:t>Noise &amp; Temp Study </a:t>
            </a:r>
            <a:r>
              <a:rPr lang="en-US" dirty="0" smtClean="0"/>
              <a:t>– </a:t>
            </a:r>
            <a:r>
              <a:rPr lang="en-US" dirty="0" err="1" smtClean="0"/>
              <a:t>Sensl</a:t>
            </a:r>
            <a:r>
              <a:rPr lang="en-US" dirty="0" smtClean="0"/>
              <a:t> Results</a:t>
            </a:r>
            <a:endParaRPr lang="en-US" dirty="0" smtClean="0"/>
          </a:p>
        </p:txBody>
      </p:sp>
      <p:pic>
        <p:nvPicPr>
          <p:cNvPr id="1331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2286000"/>
            <a:ext cx="4324350" cy="334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2286000"/>
            <a:ext cx="43434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7" name="TextBox 5"/>
          <p:cNvSpPr txBox="1">
            <a:spLocks noChangeArrowheads="1"/>
          </p:cNvSpPr>
          <p:nvPr/>
        </p:nvSpPr>
        <p:spPr bwMode="auto">
          <a:xfrm>
            <a:off x="228600" y="6248400"/>
            <a:ext cx="8610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Red</a:t>
            </a:r>
            <a:r>
              <a:rPr lang="en-US" dirty="0"/>
              <a:t> = 29.5V, </a:t>
            </a:r>
            <a:r>
              <a:rPr lang="en-US" dirty="0">
                <a:solidFill>
                  <a:srgbClr val="E6AF00"/>
                </a:solidFill>
              </a:rPr>
              <a:t>Orange</a:t>
            </a:r>
            <a:r>
              <a:rPr lang="en-US" dirty="0"/>
              <a:t> = 30.0V, </a:t>
            </a:r>
            <a:r>
              <a:rPr lang="en-US" dirty="0">
                <a:solidFill>
                  <a:srgbClr val="FFFF00"/>
                </a:solidFill>
              </a:rPr>
              <a:t>Yellow</a:t>
            </a:r>
            <a:r>
              <a:rPr lang="en-US" dirty="0"/>
              <a:t> = 30.5V, </a:t>
            </a:r>
            <a:r>
              <a:rPr lang="en-US" dirty="0">
                <a:solidFill>
                  <a:srgbClr val="00B050"/>
                </a:solidFill>
              </a:rPr>
              <a:t>Green</a:t>
            </a:r>
            <a:r>
              <a:rPr lang="en-US" dirty="0"/>
              <a:t> = 31.0V, and </a:t>
            </a:r>
            <a:r>
              <a:rPr lang="en-US" dirty="0">
                <a:solidFill>
                  <a:srgbClr val="5121C9"/>
                </a:solidFill>
              </a:rPr>
              <a:t>Purple</a:t>
            </a:r>
            <a:r>
              <a:rPr lang="en-US" dirty="0"/>
              <a:t> = 31.5V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Noise &amp; Bias Study </a:t>
            </a:r>
            <a:r>
              <a:rPr lang="en-US" dirty="0" smtClean="0"/>
              <a:t>– </a:t>
            </a:r>
            <a:r>
              <a:rPr lang="en-US" dirty="0" err="1" smtClean="0"/>
              <a:t>Sensl</a:t>
            </a:r>
            <a:r>
              <a:rPr lang="en-US" dirty="0" smtClean="0"/>
              <a:t> Results</a:t>
            </a:r>
            <a:endParaRPr lang="en-US" dirty="0" smtClean="0"/>
          </a:p>
        </p:txBody>
      </p:sp>
      <p:pic>
        <p:nvPicPr>
          <p:cNvPr id="1433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2286000"/>
            <a:ext cx="4343400" cy="338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2286000"/>
            <a:ext cx="43434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304800" y="6248400"/>
            <a:ext cx="8610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solidFill>
                  <a:srgbClr val="FF0000"/>
                </a:solidFill>
              </a:rPr>
              <a:t>Red</a:t>
            </a:r>
            <a:r>
              <a:rPr lang="en-US"/>
              <a:t> = +25C, </a:t>
            </a:r>
            <a:r>
              <a:rPr lang="en-US">
                <a:solidFill>
                  <a:srgbClr val="E6AF00"/>
                </a:solidFill>
              </a:rPr>
              <a:t>Orange</a:t>
            </a:r>
            <a:r>
              <a:rPr lang="en-US"/>
              <a:t> = +20C, </a:t>
            </a:r>
            <a:r>
              <a:rPr lang="en-US">
                <a:solidFill>
                  <a:srgbClr val="FFFF00"/>
                </a:solidFill>
              </a:rPr>
              <a:t>Yellow</a:t>
            </a:r>
            <a:r>
              <a:rPr lang="en-US"/>
              <a:t> = +10C, </a:t>
            </a:r>
            <a:r>
              <a:rPr lang="en-US">
                <a:solidFill>
                  <a:srgbClr val="00B050"/>
                </a:solidFill>
              </a:rPr>
              <a:t>Green</a:t>
            </a:r>
            <a:r>
              <a:rPr lang="en-US"/>
              <a:t> = 0C, </a:t>
            </a:r>
            <a:r>
              <a:rPr lang="en-US">
                <a:solidFill>
                  <a:srgbClr val="00B0F0"/>
                </a:solidFill>
              </a:rPr>
              <a:t>L. Blue </a:t>
            </a:r>
            <a:r>
              <a:rPr lang="en-US"/>
              <a:t>= -20C, </a:t>
            </a:r>
            <a:r>
              <a:rPr lang="en-US">
                <a:solidFill>
                  <a:srgbClr val="0039AC"/>
                </a:solidFill>
              </a:rPr>
              <a:t>D. Blue </a:t>
            </a:r>
            <a:r>
              <a:rPr lang="en-US"/>
              <a:t>= -25C, and </a:t>
            </a:r>
            <a:r>
              <a:rPr lang="en-US">
                <a:solidFill>
                  <a:srgbClr val="8F45C7"/>
                </a:solidFill>
              </a:rPr>
              <a:t>Purple </a:t>
            </a:r>
            <a:r>
              <a:rPr lang="en-US"/>
              <a:t>= -30C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Noise &amp; Bias Study </a:t>
            </a:r>
            <a:r>
              <a:rPr lang="en-US" dirty="0" smtClean="0"/>
              <a:t>– Hamamatsu Results</a:t>
            </a:r>
            <a:endParaRPr lang="en-US" dirty="0" smtClean="0"/>
          </a:p>
        </p:txBody>
      </p:sp>
      <p:sp>
        <p:nvSpPr>
          <p:cNvPr id="5" name="TextBox 5"/>
          <p:cNvSpPr txBox="1">
            <a:spLocks noChangeArrowheads="1"/>
          </p:cNvSpPr>
          <p:nvPr/>
        </p:nvSpPr>
        <p:spPr bwMode="auto">
          <a:xfrm>
            <a:off x="228600" y="6211669"/>
            <a:ext cx="86106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dirty="0">
                <a:solidFill>
                  <a:srgbClr val="C00000"/>
                </a:solidFill>
              </a:rPr>
              <a:t>Red</a:t>
            </a:r>
            <a:r>
              <a:rPr lang="en-US" dirty="0"/>
              <a:t> </a:t>
            </a:r>
            <a:r>
              <a:rPr lang="en-US" dirty="0" smtClean="0"/>
              <a:t>= Ham Electronics, </a:t>
            </a:r>
            <a:r>
              <a:rPr lang="en-US" dirty="0" smtClean="0">
                <a:solidFill>
                  <a:srgbClr val="FFFF00"/>
                </a:solidFill>
              </a:rPr>
              <a:t>Yellow</a:t>
            </a:r>
            <a:r>
              <a:rPr lang="en-US" dirty="0" smtClean="0"/>
              <a:t> </a:t>
            </a:r>
            <a:r>
              <a:rPr lang="en-US" dirty="0"/>
              <a:t>= </a:t>
            </a:r>
            <a:r>
              <a:rPr lang="en-US" dirty="0" smtClean="0"/>
              <a:t>30ns gate, </a:t>
            </a:r>
          </a:p>
          <a:p>
            <a:pPr algn="ctr"/>
            <a:r>
              <a:rPr lang="en-US" dirty="0" smtClean="0">
                <a:solidFill>
                  <a:srgbClr val="00B050"/>
                </a:solidFill>
              </a:rPr>
              <a:t>Green</a:t>
            </a:r>
            <a:r>
              <a:rPr lang="en-US" dirty="0" smtClean="0"/>
              <a:t> </a:t>
            </a:r>
            <a:r>
              <a:rPr lang="en-US" dirty="0"/>
              <a:t>= </a:t>
            </a:r>
            <a:r>
              <a:rPr lang="en-US" dirty="0" smtClean="0"/>
              <a:t>100ns Gate </a:t>
            </a:r>
            <a:r>
              <a:rPr lang="en-US" dirty="0"/>
              <a:t>and </a:t>
            </a:r>
            <a:r>
              <a:rPr lang="en-US" dirty="0" smtClean="0">
                <a:solidFill>
                  <a:schemeClr val="bg1">
                    <a:lumMod val="60000"/>
                    <a:lumOff val="40000"/>
                  </a:schemeClr>
                </a:solidFill>
              </a:rPr>
              <a:t>Blue</a:t>
            </a:r>
            <a:r>
              <a:rPr lang="en-US" dirty="0" smtClean="0"/>
              <a:t> </a:t>
            </a:r>
            <a:r>
              <a:rPr lang="en-US" dirty="0" smtClean="0"/>
              <a:t>= 100ns Gate </a:t>
            </a:r>
            <a:endParaRPr lang="en-US" dirty="0"/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2286000"/>
            <a:ext cx="44958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2286000"/>
            <a:ext cx="4495800" cy="34206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Conclusions</a:t>
            </a: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>
          <a:xfrm>
            <a:off x="1676400" y="1447800"/>
            <a:ext cx="7010400" cy="4648200"/>
          </a:xfrm>
        </p:spPr>
        <p:txBody>
          <a:bodyPr/>
          <a:lstStyle/>
          <a:p>
            <a:r>
              <a:rPr lang="en-US" smtClean="0"/>
              <a:t>3mm Sensl Device</a:t>
            </a:r>
          </a:p>
          <a:p>
            <a:pPr lvl="1"/>
            <a:r>
              <a:rPr lang="en-US" smtClean="0"/>
              <a:t>Noise was minimized at -20 </a:t>
            </a:r>
            <a:r>
              <a:rPr lang="en-US" baseline="30000" smtClean="0"/>
              <a:t>o</a:t>
            </a:r>
            <a:r>
              <a:rPr lang="en-US" smtClean="0"/>
              <a:t>C</a:t>
            </a:r>
          </a:p>
          <a:p>
            <a:pPr lvl="1"/>
            <a:r>
              <a:rPr lang="en-US" smtClean="0"/>
              <a:t>A bias of 30.0 V allows for greatest reduction of noise at -20 </a:t>
            </a:r>
            <a:r>
              <a:rPr lang="en-US" baseline="30000" smtClean="0"/>
              <a:t>o</a:t>
            </a:r>
            <a:r>
              <a:rPr lang="en-US" smtClean="0"/>
              <a:t>C</a:t>
            </a:r>
          </a:p>
          <a:p>
            <a:r>
              <a:rPr lang="en-US" smtClean="0"/>
              <a:t>1mm Sensl Device</a:t>
            </a:r>
          </a:p>
          <a:p>
            <a:pPr lvl="1"/>
            <a:r>
              <a:rPr lang="en-US" smtClean="0"/>
              <a:t>Noise continued to decrease slightly at -25 </a:t>
            </a:r>
            <a:r>
              <a:rPr lang="en-US" baseline="30000" smtClean="0"/>
              <a:t>o</a:t>
            </a:r>
            <a:r>
              <a:rPr lang="en-US" smtClean="0"/>
              <a:t>C and -30 </a:t>
            </a:r>
            <a:r>
              <a:rPr lang="en-US" baseline="30000" smtClean="0"/>
              <a:t>o</a:t>
            </a:r>
            <a:r>
              <a:rPr lang="en-US" smtClean="0"/>
              <a:t>C, although it seems to plateau</a:t>
            </a:r>
          </a:p>
          <a:p>
            <a:pPr lvl="1"/>
            <a:r>
              <a:rPr lang="en-US" smtClean="0"/>
              <a:t>A bias of 29.5 V allows for greatest reduction of noise at -30 </a:t>
            </a:r>
            <a:r>
              <a:rPr lang="en-US" baseline="30000" smtClean="0"/>
              <a:t>o</a:t>
            </a:r>
            <a:r>
              <a:rPr lang="en-US" smtClean="0"/>
              <a:t>C</a:t>
            </a:r>
          </a:p>
          <a:p>
            <a:pPr lvl="1"/>
            <a:endParaRPr lang="en-US" smtClean="0"/>
          </a:p>
          <a:p>
            <a:pPr lvl="1"/>
            <a:endParaRPr lang="en-US" smtClean="0"/>
          </a:p>
          <a:p>
            <a:pPr lvl="1"/>
            <a:endParaRPr lang="en-US" smtClean="0"/>
          </a:p>
          <a:p>
            <a:pPr lvl="1"/>
            <a:endParaRPr lang="en-US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Signal Quality Study - Methods</a:t>
            </a:r>
          </a:p>
        </p:txBody>
      </p:sp>
      <p:sp>
        <p:nvSpPr>
          <p:cNvPr id="17411" name="Content Placeholder 2"/>
          <p:cNvSpPr>
            <a:spLocks/>
          </p:cNvSpPr>
          <p:nvPr/>
        </p:nvSpPr>
        <p:spPr bwMode="auto">
          <a:xfrm>
            <a:off x="1676400" y="1524000"/>
            <a:ext cx="7010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 eaLnBrk="1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o"/>
            </a:pPr>
            <a:r>
              <a:rPr lang="en-US" sz="2800">
                <a:solidFill>
                  <a:schemeClr val="tx2"/>
                </a:solidFill>
              </a:rPr>
              <a:t>LED was used as the trigger</a:t>
            </a:r>
          </a:p>
          <a:p>
            <a:pPr marL="342900" indent="-342900" algn="l" eaLnBrk="1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o"/>
            </a:pPr>
            <a:r>
              <a:rPr lang="en-US" sz="2800">
                <a:solidFill>
                  <a:schemeClr val="tx2"/>
                </a:solidFill>
              </a:rPr>
              <a:t>Signals were read into a QVT from the SiPM</a:t>
            </a:r>
          </a:p>
          <a:p>
            <a:pPr marL="342900" indent="-342900" algn="l" eaLnBrk="1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o"/>
            </a:pPr>
            <a:r>
              <a:rPr lang="en-US" sz="2800">
                <a:solidFill>
                  <a:schemeClr val="tx2"/>
                </a:solidFill>
              </a:rPr>
              <a:t>Data was then analyzed using a program developed by Barry Bambaugh according to a Poisson Distribution</a:t>
            </a:r>
          </a:p>
          <a:p>
            <a:pPr marL="742950" lvl="1" indent="-285750" algn="l" eaLnBrk="1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n"/>
            </a:pPr>
            <a:r>
              <a:rPr lang="en-US" sz="2500">
                <a:solidFill>
                  <a:schemeClr val="tx2"/>
                </a:solidFill>
              </a:rPr>
              <a:t>Identified number of events</a:t>
            </a:r>
          </a:p>
          <a:p>
            <a:pPr marL="742950" lvl="1" indent="-285750" algn="l" eaLnBrk="1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n"/>
            </a:pPr>
            <a:r>
              <a:rPr lang="en-US" sz="2500">
                <a:solidFill>
                  <a:schemeClr val="tx2"/>
                </a:solidFill>
              </a:rPr>
              <a:t>Calculated the mean number of photons, peak separation, and number of peaks.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Signal Quality Study - Methods </a:t>
            </a:r>
          </a:p>
        </p:txBody>
      </p:sp>
      <p:sp>
        <p:nvSpPr>
          <p:cNvPr id="18435" name="Content Placeholder 2"/>
          <p:cNvSpPr>
            <a:spLocks/>
          </p:cNvSpPr>
          <p:nvPr/>
        </p:nvSpPr>
        <p:spPr bwMode="auto">
          <a:xfrm>
            <a:off x="1676400" y="1981200"/>
            <a:ext cx="7010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 eaLnBrk="1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o"/>
            </a:pPr>
            <a:r>
              <a:rPr lang="en-US" sz="2800">
                <a:solidFill>
                  <a:schemeClr val="tx2"/>
                </a:solidFill>
              </a:rPr>
              <a:t>A desirable signal is one that has </a:t>
            </a:r>
          </a:p>
          <a:p>
            <a:pPr marL="742950" lvl="1" indent="-285750" algn="l" eaLnBrk="1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n"/>
            </a:pPr>
            <a:r>
              <a:rPr lang="en-US" sz="2500">
                <a:solidFill>
                  <a:schemeClr val="tx2"/>
                </a:solidFill>
              </a:rPr>
              <a:t>Large average number of photons</a:t>
            </a:r>
          </a:p>
          <a:p>
            <a:pPr marL="742950" lvl="1" indent="-285750" algn="l" eaLnBrk="1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n"/>
            </a:pPr>
            <a:r>
              <a:rPr lang="en-US" sz="2500">
                <a:solidFill>
                  <a:schemeClr val="tx2"/>
                </a:solidFill>
              </a:rPr>
              <a:t>Large peak separation</a:t>
            </a:r>
          </a:p>
          <a:p>
            <a:pPr marL="742950" lvl="1" indent="-285750" algn="l" eaLnBrk="1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n"/>
            </a:pPr>
            <a:r>
              <a:rPr lang="en-US" sz="2500">
                <a:solidFill>
                  <a:schemeClr val="tx2"/>
                </a:solidFill>
              </a:rPr>
              <a:t>Large number of peaks</a:t>
            </a:r>
          </a:p>
          <a:p>
            <a:pPr marL="742950" lvl="1" indent="-285750" algn="l" eaLnBrk="1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n"/>
            </a:pPr>
            <a:r>
              <a:rPr lang="en-US" sz="2500">
                <a:solidFill>
                  <a:schemeClr val="tx2"/>
                </a:solidFill>
              </a:rPr>
              <a:t>Low amount of noise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39250" cy="7863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Signal Quality Study – Results:</a:t>
            </a:r>
            <a:br>
              <a:rPr lang="en-US" smtClean="0"/>
            </a:br>
            <a:r>
              <a:rPr lang="en-US" smtClean="0"/>
              <a:t>Average Number of Photons</a:t>
            </a:r>
          </a:p>
        </p:txBody>
      </p:sp>
      <p:pic>
        <p:nvPicPr>
          <p:cNvPr id="20483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2133600"/>
            <a:ext cx="43434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2133600"/>
            <a:ext cx="44958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TextBox 10"/>
          <p:cNvSpPr txBox="1">
            <a:spLocks noChangeArrowheads="1"/>
          </p:cNvSpPr>
          <p:nvPr/>
        </p:nvSpPr>
        <p:spPr bwMode="auto">
          <a:xfrm>
            <a:off x="304800" y="6248400"/>
            <a:ext cx="8610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solidFill>
                  <a:srgbClr val="FF0000"/>
                </a:solidFill>
              </a:rPr>
              <a:t>Red</a:t>
            </a:r>
            <a:r>
              <a:rPr lang="en-US"/>
              <a:t> = +25C, </a:t>
            </a:r>
            <a:r>
              <a:rPr lang="en-US">
                <a:solidFill>
                  <a:srgbClr val="E6AF00"/>
                </a:solidFill>
              </a:rPr>
              <a:t>Orange</a:t>
            </a:r>
            <a:r>
              <a:rPr lang="en-US"/>
              <a:t> = +20C, </a:t>
            </a:r>
            <a:r>
              <a:rPr lang="en-US">
                <a:solidFill>
                  <a:srgbClr val="FFFF00"/>
                </a:solidFill>
              </a:rPr>
              <a:t>Yellow</a:t>
            </a:r>
            <a:r>
              <a:rPr lang="en-US"/>
              <a:t> = +10C, </a:t>
            </a:r>
            <a:r>
              <a:rPr lang="en-US">
                <a:solidFill>
                  <a:srgbClr val="92D050"/>
                </a:solidFill>
              </a:rPr>
              <a:t>Green</a:t>
            </a:r>
            <a:r>
              <a:rPr lang="en-US"/>
              <a:t> = 0C, </a:t>
            </a:r>
            <a:r>
              <a:rPr lang="en-US">
                <a:solidFill>
                  <a:srgbClr val="00B0F0"/>
                </a:solidFill>
              </a:rPr>
              <a:t>L. Blue </a:t>
            </a:r>
            <a:r>
              <a:rPr lang="en-US"/>
              <a:t>= -10C, </a:t>
            </a:r>
            <a:r>
              <a:rPr lang="en-US">
                <a:solidFill>
                  <a:srgbClr val="0039AC"/>
                </a:solidFill>
              </a:rPr>
              <a:t>D. Blue </a:t>
            </a:r>
            <a:r>
              <a:rPr lang="en-US"/>
              <a:t>= -20C, </a:t>
            </a:r>
            <a:r>
              <a:rPr lang="en-US">
                <a:solidFill>
                  <a:srgbClr val="8F45C7"/>
                </a:solidFill>
              </a:rPr>
              <a:t>L. Purple </a:t>
            </a:r>
            <a:r>
              <a:rPr lang="en-US"/>
              <a:t>= -25C, and </a:t>
            </a:r>
            <a:r>
              <a:rPr lang="en-US">
                <a:solidFill>
                  <a:srgbClr val="532476"/>
                </a:solidFill>
              </a:rPr>
              <a:t>D. Purple </a:t>
            </a:r>
            <a:r>
              <a:rPr lang="en-US"/>
              <a:t>= -30C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76400" y="1600200"/>
            <a:ext cx="7010400" cy="4114800"/>
          </a:xfrm>
        </p:spPr>
        <p:txBody>
          <a:bodyPr/>
          <a:lstStyle/>
          <a:p>
            <a:pPr marL="533400" indent="-533400" eaLnBrk="1" hangingPunct="1">
              <a:buFont typeface="Wingdings" pitchFamily="2" charset="2"/>
              <a:buChar char="q"/>
            </a:pPr>
            <a:r>
              <a:rPr lang="en-US" smtClean="0">
                <a:solidFill>
                  <a:schemeClr val="folHlink"/>
                </a:solidFill>
              </a:rPr>
              <a:t>Sil</a:t>
            </a:r>
            <a:r>
              <a:rPr lang="en-US" smtClean="0">
                <a:solidFill>
                  <a:schemeClr val="tx1"/>
                </a:solidFill>
              </a:rPr>
              <a:t>icon </a:t>
            </a:r>
            <a:r>
              <a:rPr lang="en-US" smtClean="0">
                <a:solidFill>
                  <a:schemeClr val="folHlink"/>
                </a:solidFill>
              </a:rPr>
              <a:t>P</a:t>
            </a:r>
            <a:r>
              <a:rPr lang="en-US" smtClean="0">
                <a:solidFill>
                  <a:schemeClr val="tx1"/>
                </a:solidFill>
              </a:rPr>
              <a:t>hoto </a:t>
            </a:r>
            <a:r>
              <a:rPr lang="en-US" smtClean="0">
                <a:solidFill>
                  <a:schemeClr val="folHlink"/>
                </a:solidFill>
              </a:rPr>
              <a:t>M</a:t>
            </a:r>
            <a:r>
              <a:rPr lang="en-US" smtClean="0">
                <a:solidFill>
                  <a:schemeClr val="tx1"/>
                </a:solidFill>
              </a:rPr>
              <a:t>ultiplier</a:t>
            </a:r>
          </a:p>
          <a:p>
            <a:pPr marL="533400" indent="-533400" eaLnBrk="1" hangingPunct="1">
              <a:buFont typeface="Wingdings" pitchFamily="2" charset="2"/>
              <a:buChar char="q"/>
            </a:pPr>
            <a:r>
              <a:rPr lang="en-US" smtClean="0">
                <a:solidFill>
                  <a:schemeClr val="tx1"/>
                </a:solidFill>
              </a:rPr>
              <a:t>A new generation of detection system.  </a:t>
            </a:r>
          </a:p>
          <a:p>
            <a:pPr marL="933450" lvl="1" indent="-476250" eaLnBrk="1" hangingPunct="1">
              <a:buFont typeface="Wingdings" pitchFamily="2" charset="2"/>
              <a:buChar char="q"/>
            </a:pPr>
            <a:r>
              <a:rPr lang="en-US" smtClean="0">
                <a:solidFill>
                  <a:schemeClr val="tx1"/>
                </a:solidFill>
              </a:rPr>
              <a:t>An alternative to traditional PMTs.  </a:t>
            </a:r>
          </a:p>
          <a:p>
            <a:pPr marL="533400" indent="-533400" eaLnBrk="1" hangingPunct="1">
              <a:buFont typeface="Wingdings" pitchFamily="2" charset="2"/>
              <a:buChar char="q"/>
            </a:pPr>
            <a:endParaRPr lang="en-US" smtClean="0">
              <a:solidFill>
                <a:schemeClr val="tx1"/>
              </a:solidFill>
            </a:endParaRPr>
          </a:p>
        </p:txBody>
      </p:sp>
      <p:sp>
        <p:nvSpPr>
          <p:cNvPr id="4099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What is a SiPM?</a:t>
            </a:r>
          </a:p>
        </p:txBody>
      </p:sp>
      <p:pic>
        <p:nvPicPr>
          <p:cNvPr id="4100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3352800"/>
            <a:ext cx="24384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10" descr="Pixel Pic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7400" y="3352800"/>
            <a:ext cx="24384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Line 11"/>
          <p:cNvSpPr>
            <a:spLocks noChangeShapeType="1"/>
          </p:cNvSpPr>
          <p:nvPr/>
        </p:nvSpPr>
        <p:spPr bwMode="auto">
          <a:xfrm flipV="1">
            <a:off x="2133600" y="3733800"/>
            <a:ext cx="4267200" cy="1066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03" name="Line 12"/>
          <p:cNvSpPr>
            <a:spLocks noChangeShapeType="1"/>
          </p:cNvSpPr>
          <p:nvPr/>
        </p:nvSpPr>
        <p:spPr bwMode="auto">
          <a:xfrm>
            <a:off x="2133600" y="5029200"/>
            <a:ext cx="434340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Signal Quality Study – Results:</a:t>
            </a:r>
            <a:br>
              <a:rPr lang="en-US" dirty="0" smtClean="0"/>
            </a:br>
            <a:r>
              <a:rPr lang="en-US" dirty="0" smtClean="0"/>
              <a:t>Average Number of Photons</a:t>
            </a:r>
            <a:endParaRPr lang="en-US" dirty="0" smtClean="0"/>
          </a:p>
        </p:txBody>
      </p:sp>
      <p:sp>
        <p:nvSpPr>
          <p:cNvPr id="21509" name="TextBox 6"/>
          <p:cNvSpPr txBox="1">
            <a:spLocks noChangeArrowheads="1"/>
          </p:cNvSpPr>
          <p:nvPr/>
        </p:nvSpPr>
        <p:spPr bwMode="auto">
          <a:xfrm>
            <a:off x="304800" y="6248400"/>
            <a:ext cx="8610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Red</a:t>
            </a:r>
            <a:r>
              <a:rPr lang="en-US" dirty="0"/>
              <a:t> = 29.5V, </a:t>
            </a:r>
            <a:r>
              <a:rPr lang="en-US" dirty="0">
                <a:solidFill>
                  <a:srgbClr val="E6AF00"/>
                </a:solidFill>
              </a:rPr>
              <a:t>Orange</a:t>
            </a:r>
            <a:r>
              <a:rPr lang="en-US" dirty="0"/>
              <a:t> = 30.0V, </a:t>
            </a:r>
            <a:r>
              <a:rPr lang="en-US" dirty="0" smtClean="0">
                <a:solidFill>
                  <a:srgbClr val="FFFF00"/>
                </a:solidFill>
              </a:rPr>
              <a:t>Yellow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smtClean="0"/>
              <a:t>= </a:t>
            </a:r>
            <a:r>
              <a:rPr lang="en-US" dirty="0"/>
              <a:t>30.5V, </a:t>
            </a:r>
            <a:r>
              <a:rPr lang="en-US" dirty="0" smtClean="0">
                <a:solidFill>
                  <a:srgbClr val="00B050"/>
                </a:solidFill>
              </a:rPr>
              <a:t>Green</a:t>
            </a:r>
            <a:r>
              <a:rPr lang="en-US" dirty="0" smtClean="0"/>
              <a:t> </a:t>
            </a:r>
            <a:r>
              <a:rPr lang="en-US" dirty="0"/>
              <a:t>= 31.0V, and </a:t>
            </a:r>
            <a:r>
              <a:rPr lang="en-US" dirty="0" smtClean="0">
                <a:solidFill>
                  <a:schemeClr val="bg1">
                    <a:lumMod val="60000"/>
                    <a:lumOff val="40000"/>
                  </a:schemeClr>
                </a:solidFill>
              </a:rPr>
              <a:t>Blue</a:t>
            </a:r>
            <a:r>
              <a:rPr lang="en-US" dirty="0" smtClean="0"/>
              <a:t> </a:t>
            </a:r>
            <a:r>
              <a:rPr lang="en-US" dirty="0"/>
              <a:t>= 31.5V</a:t>
            </a:r>
          </a:p>
        </p:txBody>
      </p:sp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1" y="2133600"/>
            <a:ext cx="4495799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1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2133600"/>
            <a:ext cx="44958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Conclusions</a:t>
            </a:r>
          </a:p>
        </p:txBody>
      </p:sp>
      <p:sp>
        <p:nvSpPr>
          <p:cNvPr id="22531" name="Content Placeholder 2"/>
          <p:cNvSpPr>
            <a:spLocks noGrp="1"/>
          </p:cNvSpPr>
          <p:nvPr>
            <p:ph idx="1"/>
          </p:nvPr>
        </p:nvSpPr>
        <p:spPr>
          <a:xfrm>
            <a:off x="1676400" y="1447800"/>
            <a:ext cx="7010400" cy="4648200"/>
          </a:xfrm>
        </p:spPr>
        <p:txBody>
          <a:bodyPr/>
          <a:lstStyle/>
          <a:p>
            <a:r>
              <a:rPr lang="en-US" smtClean="0"/>
              <a:t>3mm Sensl Device</a:t>
            </a:r>
          </a:p>
          <a:p>
            <a:pPr lvl="1"/>
            <a:r>
              <a:rPr lang="en-US" smtClean="0"/>
              <a:t>Little difference in photon detection (+/- 0.2) efficiency at all temperatures at 30.0V</a:t>
            </a:r>
          </a:p>
          <a:p>
            <a:pPr lvl="1"/>
            <a:r>
              <a:rPr lang="en-US" smtClean="0"/>
              <a:t>Peak separation increases with increased bias</a:t>
            </a:r>
          </a:p>
          <a:p>
            <a:r>
              <a:rPr lang="en-US" smtClean="0"/>
              <a:t>1mm Sensl Device</a:t>
            </a:r>
          </a:p>
          <a:p>
            <a:pPr lvl="1"/>
            <a:r>
              <a:rPr lang="en-US" smtClean="0"/>
              <a:t>Most photons detected at -10 </a:t>
            </a:r>
            <a:r>
              <a:rPr lang="en-US" baseline="30000" smtClean="0"/>
              <a:t>o</a:t>
            </a:r>
            <a:r>
              <a:rPr lang="en-US" smtClean="0"/>
              <a:t>C</a:t>
            </a:r>
          </a:p>
          <a:p>
            <a:pPr lvl="1"/>
            <a:r>
              <a:rPr lang="en-US" smtClean="0"/>
              <a:t>Peak separation increases with increased bias</a:t>
            </a:r>
          </a:p>
          <a:p>
            <a:pPr lvl="1"/>
            <a:endParaRPr lang="en-US" smtClean="0"/>
          </a:p>
          <a:p>
            <a:pPr lvl="1"/>
            <a:endParaRPr lang="en-US" smtClean="0"/>
          </a:p>
          <a:p>
            <a:pPr lvl="1"/>
            <a:endParaRPr lang="en-US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Future Work</a:t>
            </a:r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>
          <a:xfrm>
            <a:off x="1676400" y="1676400"/>
            <a:ext cx="7010400" cy="4114800"/>
          </a:xfrm>
        </p:spPr>
        <p:txBody>
          <a:bodyPr/>
          <a:lstStyle/>
          <a:p>
            <a:r>
              <a:rPr lang="en-US" dirty="0" smtClean="0"/>
              <a:t>Exact operational conditions will depend on the application of the SiPM</a:t>
            </a:r>
          </a:p>
          <a:p>
            <a:pPr lvl="1"/>
            <a:r>
              <a:rPr lang="en-US" dirty="0" smtClean="0"/>
              <a:t>Noise can be reduce drastically with temp</a:t>
            </a:r>
          </a:p>
          <a:p>
            <a:pPr lvl="1"/>
            <a:r>
              <a:rPr lang="en-US" dirty="0" smtClean="0"/>
              <a:t>Efficiency can be increased with bias</a:t>
            </a:r>
          </a:p>
          <a:p>
            <a:pPr lvl="2"/>
            <a:r>
              <a:rPr lang="en-US" dirty="0" smtClean="0"/>
              <a:t>Bias does affect noise</a:t>
            </a:r>
          </a:p>
          <a:p>
            <a:r>
              <a:rPr lang="en-US" dirty="0" smtClean="0"/>
              <a:t>Operate two SiPMs simultaneously to verify that the LED is unchanged</a:t>
            </a:r>
          </a:p>
          <a:p>
            <a:r>
              <a:rPr lang="en-US" dirty="0" smtClean="0"/>
              <a:t>Experiment with the Hamamatsu devices more thoroughly</a:t>
            </a:r>
          </a:p>
          <a:p>
            <a:pPr lvl="2">
              <a:buFont typeface="Wingdings" pitchFamily="2" charset="2"/>
              <a:buNone/>
            </a:pPr>
            <a:endParaRPr lang="en-US" dirty="0" smtClean="0"/>
          </a:p>
          <a:p>
            <a:pPr lvl="1">
              <a:buFont typeface="Wingdings" pitchFamily="2" charset="2"/>
              <a:buNone/>
            </a:pPr>
            <a:endParaRPr lang="en-US" dirty="0" smtClean="0"/>
          </a:p>
          <a:p>
            <a:pPr lvl="1"/>
            <a:endParaRPr 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  SiPMs  	vs. 	   PMTs</a:t>
            </a:r>
          </a:p>
        </p:txBody>
      </p:sp>
      <p:sp>
        <p:nvSpPr>
          <p:cNvPr id="5123" name="Rectangle 1031"/>
          <p:cNvSpPr>
            <a:spLocks noGrp="1" noChangeArrowheads="1"/>
          </p:cNvSpPr>
          <p:nvPr>
            <p:ph type="body" idx="1"/>
          </p:nvPr>
        </p:nvSpPr>
        <p:spPr>
          <a:xfrm>
            <a:off x="1524000" y="1371600"/>
            <a:ext cx="3810000" cy="4876800"/>
          </a:xfrm>
          <a:noFill/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/>
              <a:t>Small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Low voltage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Relatively low cost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Recoverability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Signal consistency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Unaffected by B field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Single photon counting ability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Fast response time</a:t>
            </a:r>
          </a:p>
          <a:p>
            <a:pPr eaLnBrk="1" hangingPunct="1">
              <a:lnSpc>
                <a:spcPct val="90000"/>
              </a:lnSpc>
            </a:pPr>
            <a:endParaRPr lang="en-US" smtClean="0"/>
          </a:p>
        </p:txBody>
      </p:sp>
      <p:sp>
        <p:nvSpPr>
          <p:cNvPr id="5124" name="Rectangle 1032"/>
          <p:cNvSpPr>
            <a:spLocks noChangeArrowheads="1"/>
          </p:cNvSpPr>
          <p:nvPr/>
        </p:nvSpPr>
        <p:spPr bwMode="auto">
          <a:xfrm>
            <a:off x="5181600" y="1371600"/>
            <a:ext cx="39624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 eaLnBrk="1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o"/>
            </a:pPr>
            <a:r>
              <a:rPr lang="en-US" sz="2800">
                <a:solidFill>
                  <a:schemeClr val="tx2"/>
                </a:solidFill>
              </a:rPr>
              <a:t>Relatively Large</a:t>
            </a:r>
          </a:p>
          <a:p>
            <a:pPr marL="342900" indent="-342900" algn="l" eaLnBrk="1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o"/>
            </a:pPr>
            <a:r>
              <a:rPr lang="en-US" sz="2800">
                <a:solidFill>
                  <a:schemeClr val="tx2"/>
                </a:solidFill>
              </a:rPr>
              <a:t>High voltage</a:t>
            </a:r>
          </a:p>
          <a:p>
            <a:pPr marL="342900" indent="-342900" algn="l" eaLnBrk="1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o"/>
            </a:pPr>
            <a:r>
              <a:rPr lang="en-US" sz="2800">
                <a:solidFill>
                  <a:schemeClr val="tx2"/>
                </a:solidFill>
              </a:rPr>
              <a:t>Expensive</a:t>
            </a:r>
          </a:p>
          <a:p>
            <a:pPr marL="342900" indent="-342900" algn="l" eaLnBrk="1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o"/>
            </a:pPr>
            <a:r>
              <a:rPr lang="en-US" sz="2800">
                <a:solidFill>
                  <a:schemeClr val="tx2"/>
                </a:solidFill>
              </a:rPr>
              <a:t>Non-recoverable</a:t>
            </a:r>
          </a:p>
          <a:p>
            <a:pPr marL="342900" indent="-342900" algn="l" eaLnBrk="1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o"/>
            </a:pPr>
            <a:r>
              <a:rPr lang="en-US" sz="2800">
                <a:solidFill>
                  <a:schemeClr val="tx2"/>
                </a:solidFill>
              </a:rPr>
              <a:t>Inconsistent signals</a:t>
            </a:r>
          </a:p>
          <a:p>
            <a:pPr marL="342900" indent="-342900" algn="l" eaLnBrk="1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o"/>
            </a:pPr>
            <a:r>
              <a:rPr lang="en-US" sz="2800">
                <a:solidFill>
                  <a:schemeClr val="tx2"/>
                </a:solidFill>
              </a:rPr>
              <a:t>Affected by B  fields</a:t>
            </a:r>
          </a:p>
          <a:p>
            <a:pPr marL="342900" indent="-342900" algn="l" eaLnBrk="1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o"/>
            </a:pPr>
            <a:r>
              <a:rPr lang="en-US" sz="2800">
                <a:solidFill>
                  <a:schemeClr val="tx2"/>
                </a:solidFill>
              </a:rPr>
              <a:t>Not as precise</a:t>
            </a:r>
          </a:p>
          <a:p>
            <a:pPr marL="342900" indent="-342900" algn="l" eaLnBrk="1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o"/>
            </a:pPr>
            <a:r>
              <a:rPr lang="en-US" sz="2800">
                <a:solidFill>
                  <a:schemeClr val="tx2"/>
                </a:solidFill>
              </a:rPr>
              <a:t>Slower response time</a:t>
            </a:r>
          </a:p>
          <a:p>
            <a:pPr marL="342900" indent="-342900" algn="l" eaLnBrk="1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o"/>
            </a:pPr>
            <a:endParaRPr lang="en-US" sz="2800">
              <a:solidFill>
                <a:schemeClr val="tx2"/>
              </a:solidFill>
            </a:endParaRPr>
          </a:p>
          <a:p>
            <a:pPr marL="342900" indent="-342900" algn="l" eaLnBrk="1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o"/>
            </a:pPr>
            <a:endParaRPr lang="en-US" sz="2800">
              <a:solidFill>
                <a:schemeClr val="tx2"/>
              </a:solidFill>
            </a:endParaRPr>
          </a:p>
          <a:p>
            <a:pPr marL="342900" indent="-342900" algn="l" eaLnBrk="1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o"/>
            </a:pPr>
            <a:endParaRPr lang="en-US" sz="2800">
              <a:solidFill>
                <a:schemeClr val="tx2"/>
              </a:solidFill>
            </a:endParaRPr>
          </a:p>
          <a:p>
            <a:pPr marL="342900" indent="-342900" algn="l" eaLnBrk="1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o"/>
            </a:pPr>
            <a:endParaRPr lang="en-US" sz="280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SiPM Signals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Individual photon counting ability</a:t>
            </a:r>
          </a:p>
          <a:p>
            <a:r>
              <a:rPr lang="en-US" smtClean="0">
                <a:solidFill>
                  <a:schemeClr val="folHlink"/>
                </a:solidFill>
              </a:rPr>
              <a:t>Active area</a:t>
            </a:r>
          </a:p>
          <a:p>
            <a:r>
              <a:rPr lang="en-US" smtClean="0">
                <a:solidFill>
                  <a:schemeClr val="hlink"/>
                </a:solidFill>
              </a:rPr>
              <a:t>Inactive area</a:t>
            </a:r>
          </a:p>
          <a:p>
            <a:pPr>
              <a:buFont typeface="Wingdings" pitchFamily="2" charset="2"/>
              <a:buNone/>
            </a:pPr>
            <a:endParaRPr lang="en-US" smtClean="0">
              <a:solidFill>
                <a:srgbClr val="FF0000"/>
              </a:solidFill>
            </a:endParaRPr>
          </a:p>
          <a:p>
            <a:pPr>
              <a:buFont typeface="Wingdings" pitchFamily="2" charset="2"/>
              <a:buNone/>
            </a:pPr>
            <a:endParaRPr lang="en-US" smtClean="0">
              <a:solidFill>
                <a:srgbClr val="FF0000"/>
              </a:solidFill>
            </a:endParaRPr>
          </a:p>
          <a:p>
            <a:pPr lvl="1">
              <a:buFont typeface="Wingdings" pitchFamily="2" charset="2"/>
              <a:buNone/>
            </a:pPr>
            <a:r>
              <a:rPr lang="en-US" smtClean="0">
                <a:solidFill>
                  <a:srgbClr val="FF0000"/>
                </a:solidFill>
              </a:rPr>
              <a:t>	</a:t>
            </a:r>
          </a:p>
        </p:txBody>
      </p:sp>
      <p:grpSp>
        <p:nvGrpSpPr>
          <p:cNvPr id="6148" name="Group 4"/>
          <p:cNvGrpSpPr>
            <a:grpSpLocks/>
          </p:cNvGrpSpPr>
          <p:nvPr/>
        </p:nvGrpSpPr>
        <p:grpSpPr bwMode="auto">
          <a:xfrm>
            <a:off x="5486400" y="2971800"/>
            <a:ext cx="3276600" cy="2971800"/>
            <a:chOff x="3408" y="2160"/>
            <a:chExt cx="2064" cy="1872"/>
          </a:xfrm>
        </p:grpSpPr>
        <p:sp>
          <p:nvSpPr>
            <p:cNvPr id="6149" name="Rectangle 5"/>
            <p:cNvSpPr>
              <a:spLocks noChangeArrowheads="1"/>
            </p:cNvSpPr>
            <p:nvPr/>
          </p:nvSpPr>
          <p:spPr bwMode="auto">
            <a:xfrm>
              <a:off x="3408" y="2160"/>
              <a:ext cx="2064" cy="187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6150" name="Group 6"/>
            <p:cNvGrpSpPr>
              <a:grpSpLocks/>
            </p:cNvGrpSpPr>
            <p:nvPr/>
          </p:nvGrpSpPr>
          <p:grpSpPr bwMode="auto">
            <a:xfrm>
              <a:off x="3600" y="2304"/>
              <a:ext cx="768" cy="1584"/>
              <a:chOff x="3600" y="2304"/>
              <a:chExt cx="768" cy="1584"/>
            </a:xfrm>
          </p:grpSpPr>
          <p:sp>
            <p:nvSpPr>
              <p:cNvPr id="6160" name="Rectangle 7"/>
              <p:cNvSpPr>
                <a:spLocks noChangeArrowheads="1"/>
              </p:cNvSpPr>
              <p:nvPr/>
            </p:nvSpPr>
            <p:spPr bwMode="auto">
              <a:xfrm>
                <a:off x="3600" y="2304"/>
                <a:ext cx="288" cy="288"/>
              </a:xfrm>
              <a:prstGeom prst="rect">
                <a:avLst/>
              </a:prstGeom>
              <a:solidFill>
                <a:srgbClr val="FFCC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161" name="Rectangle 8"/>
              <p:cNvSpPr>
                <a:spLocks noChangeArrowheads="1"/>
              </p:cNvSpPr>
              <p:nvPr/>
            </p:nvSpPr>
            <p:spPr bwMode="auto">
              <a:xfrm>
                <a:off x="3600" y="2736"/>
                <a:ext cx="288" cy="288"/>
              </a:xfrm>
              <a:prstGeom prst="rect">
                <a:avLst/>
              </a:prstGeom>
              <a:solidFill>
                <a:srgbClr val="FFCC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162" name="Rectangle 9"/>
              <p:cNvSpPr>
                <a:spLocks noChangeArrowheads="1"/>
              </p:cNvSpPr>
              <p:nvPr/>
            </p:nvSpPr>
            <p:spPr bwMode="auto">
              <a:xfrm>
                <a:off x="3600" y="3168"/>
                <a:ext cx="288" cy="288"/>
              </a:xfrm>
              <a:prstGeom prst="rect">
                <a:avLst/>
              </a:prstGeom>
              <a:solidFill>
                <a:srgbClr val="FFCC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163" name="Rectangle 10"/>
              <p:cNvSpPr>
                <a:spLocks noChangeArrowheads="1"/>
              </p:cNvSpPr>
              <p:nvPr/>
            </p:nvSpPr>
            <p:spPr bwMode="auto">
              <a:xfrm>
                <a:off x="3600" y="3600"/>
                <a:ext cx="288" cy="288"/>
              </a:xfrm>
              <a:prstGeom prst="rect">
                <a:avLst/>
              </a:prstGeom>
              <a:solidFill>
                <a:srgbClr val="FFCC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164" name="Rectangle 11"/>
              <p:cNvSpPr>
                <a:spLocks noChangeArrowheads="1"/>
              </p:cNvSpPr>
              <p:nvPr/>
            </p:nvSpPr>
            <p:spPr bwMode="auto">
              <a:xfrm>
                <a:off x="4080" y="2304"/>
                <a:ext cx="288" cy="288"/>
              </a:xfrm>
              <a:prstGeom prst="rect">
                <a:avLst/>
              </a:prstGeom>
              <a:solidFill>
                <a:srgbClr val="FFCC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165" name="Rectangle 12"/>
              <p:cNvSpPr>
                <a:spLocks noChangeArrowheads="1"/>
              </p:cNvSpPr>
              <p:nvPr/>
            </p:nvSpPr>
            <p:spPr bwMode="auto">
              <a:xfrm>
                <a:off x="4080" y="2736"/>
                <a:ext cx="288" cy="288"/>
              </a:xfrm>
              <a:prstGeom prst="rect">
                <a:avLst/>
              </a:prstGeom>
              <a:solidFill>
                <a:srgbClr val="FFCC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166" name="Rectangle 13"/>
              <p:cNvSpPr>
                <a:spLocks noChangeArrowheads="1"/>
              </p:cNvSpPr>
              <p:nvPr/>
            </p:nvSpPr>
            <p:spPr bwMode="auto">
              <a:xfrm>
                <a:off x="4080" y="3168"/>
                <a:ext cx="288" cy="288"/>
              </a:xfrm>
              <a:prstGeom prst="rect">
                <a:avLst/>
              </a:prstGeom>
              <a:solidFill>
                <a:srgbClr val="FFCC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167" name="Rectangle 14"/>
              <p:cNvSpPr>
                <a:spLocks noChangeArrowheads="1"/>
              </p:cNvSpPr>
              <p:nvPr/>
            </p:nvSpPr>
            <p:spPr bwMode="auto">
              <a:xfrm>
                <a:off x="4080" y="3600"/>
                <a:ext cx="288" cy="288"/>
              </a:xfrm>
              <a:prstGeom prst="rect">
                <a:avLst/>
              </a:prstGeom>
              <a:solidFill>
                <a:srgbClr val="FFCC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6151" name="Group 15"/>
            <p:cNvGrpSpPr>
              <a:grpSpLocks/>
            </p:cNvGrpSpPr>
            <p:nvPr/>
          </p:nvGrpSpPr>
          <p:grpSpPr bwMode="auto">
            <a:xfrm>
              <a:off x="4560" y="2304"/>
              <a:ext cx="768" cy="1584"/>
              <a:chOff x="3600" y="2304"/>
              <a:chExt cx="768" cy="1584"/>
            </a:xfrm>
          </p:grpSpPr>
          <p:sp>
            <p:nvSpPr>
              <p:cNvPr id="6152" name="Rectangle 16"/>
              <p:cNvSpPr>
                <a:spLocks noChangeArrowheads="1"/>
              </p:cNvSpPr>
              <p:nvPr/>
            </p:nvSpPr>
            <p:spPr bwMode="auto">
              <a:xfrm>
                <a:off x="3600" y="2304"/>
                <a:ext cx="288" cy="288"/>
              </a:xfrm>
              <a:prstGeom prst="rect">
                <a:avLst/>
              </a:prstGeom>
              <a:solidFill>
                <a:srgbClr val="FFCC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153" name="Rectangle 17"/>
              <p:cNvSpPr>
                <a:spLocks noChangeArrowheads="1"/>
              </p:cNvSpPr>
              <p:nvPr/>
            </p:nvSpPr>
            <p:spPr bwMode="auto">
              <a:xfrm>
                <a:off x="3600" y="2736"/>
                <a:ext cx="288" cy="288"/>
              </a:xfrm>
              <a:prstGeom prst="rect">
                <a:avLst/>
              </a:prstGeom>
              <a:solidFill>
                <a:srgbClr val="FFCC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154" name="Rectangle 18"/>
              <p:cNvSpPr>
                <a:spLocks noChangeArrowheads="1"/>
              </p:cNvSpPr>
              <p:nvPr/>
            </p:nvSpPr>
            <p:spPr bwMode="auto">
              <a:xfrm>
                <a:off x="3600" y="3168"/>
                <a:ext cx="288" cy="288"/>
              </a:xfrm>
              <a:prstGeom prst="rect">
                <a:avLst/>
              </a:prstGeom>
              <a:solidFill>
                <a:srgbClr val="FFCC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155" name="Rectangle 19"/>
              <p:cNvSpPr>
                <a:spLocks noChangeArrowheads="1"/>
              </p:cNvSpPr>
              <p:nvPr/>
            </p:nvSpPr>
            <p:spPr bwMode="auto">
              <a:xfrm>
                <a:off x="3600" y="3600"/>
                <a:ext cx="288" cy="288"/>
              </a:xfrm>
              <a:prstGeom prst="rect">
                <a:avLst/>
              </a:prstGeom>
              <a:solidFill>
                <a:srgbClr val="FFCC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156" name="Rectangle 20"/>
              <p:cNvSpPr>
                <a:spLocks noChangeArrowheads="1"/>
              </p:cNvSpPr>
              <p:nvPr/>
            </p:nvSpPr>
            <p:spPr bwMode="auto">
              <a:xfrm>
                <a:off x="4080" y="2304"/>
                <a:ext cx="288" cy="288"/>
              </a:xfrm>
              <a:prstGeom prst="rect">
                <a:avLst/>
              </a:prstGeom>
              <a:solidFill>
                <a:srgbClr val="FFCC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157" name="Rectangle 21"/>
              <p:cNvSpPr>
                <a:spLocks noChangeArrowheads="1"/>
              </p:cNvSpPr>
              <p:nvPr/>
            </p:nvSpPr>
            <p:spPr bwMode="auto">
              <a:xfrm>
                <a:off x="4080" y="2736"/>
                <a:ext cx="288" cy="288"/>
              </a:xfrm>
              <a:prstGeom prst="rect">
                <a:avLst/>
              </a:prstGeom>
              <a:solidFill>
                <a:srgbClr val="FFCC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158" name="Rectangle 22"/>
              <p:cNvSpPr>
                <a:spLocks noChangeArrowheads="1"/>
              </p:cNvSpPr>
              <p:nvPr/>
            </p:nvSpPr>
            <p:spPr bwMode="auto">
              <a:xfrm>
                <a:off x="4080" y="3168"/>
                <a:ext cx="288" cy="288"/>
              </a:xfrm>
              <a:prstGeom prst="rect">
                <a:avLst/>
              </a:prstGeom>
              <a:solidFill>
                <a:srgbClr val="FFCC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159" name="Rectangle 23"/>
              <p:cNvSpPr>
                <a:spLocks noChangeArrowheads="1"/>
              </p:cNvSpPr>
              <p:nvPr/>
            </p:nvSpPr>
            <p:spPr bwMode="auto">
              <a:xfrm>
                <a:off x="4080" y="3600"/>
                <a:ext cx="288" cy="288"/>
              </a:xfrm>
              <a:prstGeom prst="rect">
                <a:avLst/>
              </a:prstGeom>
              <a:solidFill>
                <a:srgbClr val="FFCC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SiPM Drawbacks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Optical cross talk</a:t>
            </a:r>
          </a:p>
          <a:p>
            <a:pPr lvl="1" eaLnBrk="1" hangingPunct="1"/>
            <a:r>
              <a:rPr lang="en-US" smtClean="0"/>
              <a:t>A signal from one pixel generates a signal in an adjacent pixel</a:t>
            </a:r>
          </a:p>
          <a:p>
            <a:pPr eaLnBrk="1" hangingPunct="1"/>
            <a:r>
              <a:rPr lang="en-US" smtClean="0"/>
              <a:t>High rates of noise</a:t>
            </a:r>
          </a:p>
          <a:p>
            <a:pPr eaLnBrk="1" hangingPunct="1"/>
            <a:endParaRPr lang="en-US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Objectives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1600200" y="1600200"/>
            <a:ext cx="7010400" cy="4114800"/>
          </a:xfrm>
        </p:spPr>
        <p:txBody>
          <a:bodyPr/>
          <a:lstStyle/>
          <a:p>
            <a:pPr eaLnBrk="1" hangingPunct="1"/>
            <a:r>
              <a:rPr lang="en-US" smtClean="0"/>
              <a:t>Quantify SiPM performance with respect to</a:t>
            </a:r>
          </a:p>
          <a:p>
            <a:pPr lvl="1" eaLnBrk="1" hangingPunct="1"/>
            <a:r>
              <a:rPr lang="en-US" smtClean="0"/>
              <a:t>Manufacturer: Sensl vs. Hamamatsu</a:t>
            </a:r>
          </a:p>
          <a:p>
            <a:pPr lvl="1" eaLnBrk="1" hangingPunct="1"/>
            <a:r>
              <a:rPr lang="en-US" smtClean="0"/>
              <a:t>Number of pixels (active area)</a:t>
            </a:r>
          </a:p>
          <a:p>
            <a:pPr lvl="1" eaLnBrk="1" hangingPunct="1"/>
            <a:r>
              <a:rPr lang="en-US" smtClean="0"/>
              <a:t>Size: 1mm (square) vs. 3mm (square)</a:t>
            </a:r>
          </a:p>
          <a:p>
            <a:pPr lvl="1" eaLnBrk="1" hangingPunct="1"/>
            <a:r>
              <a:rPr lang="en-US" smtClean="0"/>
              <a:t>Bias Voltage</a:t>
            </a:r>
          </a:p>
          <a:p>
            <a:pPr lvl="1" eaLnBrk="1" hangingPunct="1"/>
            <a:r>
              <a:rPr lang="en-US" smtClean="0"/>
              <a:t>Temperature</a:t>
            </a:r>
          </a:p>
          <a:p>
            <a:pPr eaLnBrk="1" hangingPunct="1"/>
            <a:r>
              <a:rPr lang="en-US" smtClean="0"/>
              <a:t>Determine best configuration for SiPM operation</a:t>
            </a:r>
          </a:p>
          <a:p>
            <a:pPr lvl="2" eaLnBrk="1" hangingPunct="1"/>
            <a:endParaRPr lang="en-US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Experimental Set Up</a:t>
            </a:r>
          </a:p>
        </p:txBody>
      </p:sp>
      <p:pic>
        <p:nvPicPr>
          <p:cNvPr id="9219" name="Content Placeholder 3" descr="Mid Black Box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438400" y="1981200"/>
            <a:ext cx="5486400" cy="411480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Experimental Devices</a:t>
            </a:r>
          </a:p>
        </p:txBody>
      </p:sp>
      <p:pic>
        <p:nvPicPr>
          <p:cNvPr id="10243" name="Content Placeholder 3" descr="IMG_334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362200" y="2057400"/>
            <a:ext cx="4495800" cy="3371850"/>
          </a:xfrm>
        </p:spPr>
      </p:pic>
      <p:sp>
        <p:nvSpPr>
          <p:cNvPr id="10244" name="TextBox 4"/>
          <p:cNvSpPr txBox="1">
            <a:spLocks noChangeArrowheads="1"/>
          </p:cNvSpPr>
          <p:nvPr/>
        </p:nvSpPr>
        <p:spPr bwMode="auto">
          <a:xfrm>
            <a:off x="457200" y="3048000"/>
            <a:ext cx="1828800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Hamamatsu device with electronics for controlling bias voltage </a:t>
            </a:r>
          </a:p>
        </p:txBody>
      </p:sp>
      <p:sp>
        <p:nvSpPr>
          <p:cNvPr id="10245" name="TextBox 5"/>
          <p:cNvSpPr txBox="1">
            <a:spLocks noChangeArrowheads="1"/>
          </p:cNvSpPr>
          <p:nvPr/>
        </p:nvSpPr>
        <p:spPr bwMode="auto">
          <a:xfrm>
            <a:off x="7086600" y="3124200"/>
            <a:ext cx="1828800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/>
              <a:t>Sensl device with electronics for cooling and controlling bias voltage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Experimental Devices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76400" y="1600200"/>
            <a:ext cx="7010400" cy="4495800"/>
          </a:xfrm>
        </p:spPr>
        <p:txBody>
          <a:bodyPr/>
          <a:lstStyle/>
          <a:p>
            <a:r>
              <a:rPr lang="en-US" dirty="0" err="1" smtClean="0"/>
              <a:t>Sensl</a:t>
            </a:r>
            <a:r>
              <a:rPr lang="en-US" dirty="0" smtClean="0"/>
              <a:t> – Major Focus</a:t>
            </a:r>
          </a:p>
          <a:p>
            <a:pPr lvl="1"/>
            <a:r>
              <a:rPr lang="en-US" dirty="0" smtClean="0"/>
              <a:t>1mm x 1mm square</a:t>
            </a:r>
          </a:p>
          <a:p>
            <a:pPr lvl="2"/>
            <a:r>
              <a:rPr lang="en-US" dirty="0" smtClean="0"/>
              <a:t>35 micron x 35 micron square pixels</a:t>
            </a:r>
          </a:p>
          <a:p>
            <a:pPr lvl="1"/>
            <a:r>
              <a:rPr lang="en-US" dirty="0" smtClean="0"/>
              <a:t>3mm x 3mm square</a:t>
            </a:r>
          </a:p>
          <a:p>
            <a:pPr lvl="2"/>
            <a:r>
              <a:rPr lang="en-US" dirty="0" smtClean="0"/>
              <a:t>35 micron x 35 micron square pixels</a:t>
            </a:r>
          </a:p>
          <a:p>
            <a:r>
              <a:rPr lang="en-US" dirty="0" smtClean="0"/>
              <a:t>Hamamatsu – Minor Focus</a:t>
            </a:r>
          </a:p>
          <a:p>
            <a:pPr lvl="1"/>
            <a:r>
              <a:rPr lang="en-US" dirty="0" smtClean="0"/>
              <a:t>1mm x 1mm square</a:t>
            </a:r>
          </a:p>
          <a:p>
            <a:pPr lvl="2"/>
            <a:r>
              <a:rPr lang="en-US" dirty="0" smtClean="0"/>
              <a:t>25</a:t>
            </a:r>
            <a:r>
              <a:rPr lang="en-US" dirty="0" smtClean="0"/>
              <a:t> micron x 25 micron (1600 total pixels)</a:t>
            </a:r>
          </a:p>
          <a:p>
            <a:pPr lvl="2"/>
            <a:r>
              <a:rPr lang="en-US" dirty="0" smtClean="0"/>
              <a:t>50 micron x 50 micron (400 total pixels)</a:t>
            </a:r>
            <a:endParaRPr lang="en-US" dirty="0" smtClean="0"/>
          </a:p>
          <a:p>
            <a:pPr lvl="2"/>
            <a:endParaRPr lang="en-US" dirty="0" smtClean="0"/>
          </a:p>
          <a:p>
            <a:pPr lvl="2">
              <a:buNone/>
            </a:pPr>
            <a:endParaRPr lang="en-US" dirty="0" smtClean="0"/>
          </a:p>
          <a:p>
            <a:pPr lvl="2"/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ascade">
  <a:themeElements>
    <a:clrScheme name="Cascade 4">
      <a:dk1>
        <a:srgbClr val="FFFFCC"/>
      </a:dk1>
      <a:lt1>
        <a:srgbClr val="FFFFFF"/>
      </a:lt1>
      <a:dk2>
        <a:srgbClr val="000066"/>
      </a:dk2>
      <a:lt2>
        <a:srgbClr val="FFFFFF"/>
      </a:lt2>
      <a:accent1>
        <a:srgbClr val="0078F0"/>
      </a:accent1>
      <a:accent2>
        <a:srgbClr val="CCECFF"/>
      </a:accent2>
      <a:accent3>
        <a:srgbClr val="AAAAB8"/>
      </a:accent3>
      <a:accent4>
        <a:srgbClr val="DADADA"/>
      </a:accent4>
      <a:accent5>
        <a:srgbClr val="AABEF6"/>
      </a:accent5>
      <a:accent6>
        <a:srgbClr val="B9D6E7"/>
      </a:accent6>
      <a:hlink>
        <a:srgbClr val="3399FF"/>
      </a:hlink>
      <a:folHlink>
        <a:srgbClr val="FFCC00"/>
      </a:folHlink>
    </a:clrScheme>
    <a:fontScheme name="Cascad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Cascade 1">
        <a:dk1>
          <a:srgbClr val="C0C0C0"/>
        </a:dk1>
        <a:lt1>
          <a:srgbClr val="FFFFFF"/>
        </a:lt1>
        <a:dk2>
          <a:srgbClr val="000000"/>
        </a:dk2>
        <a:lt2>
          <a:srgbClr val="FFFFFF"/>
        </a:lt2>
        <a:accent1>
          <a:srgbClr val="FF3300"/>
        </a:accent1>
        <a:accent2>
          <a:srgbClr val="666699"/>
        </a:accent2>
        <a:accent3>
          <a:srgbClr val="AAAAAA"/>
        </a:accent3>
        <a:accent4>
          <a:srgbClr val="DADADA"/>
        </a:accent4>
        <a:accent5>
          <a:srgbClr val="FFADAA"/>
        </a:accent5>
        <a:accent6>
          <a:srgbClr val="5C5C8A"/>
        </a:accent6>
        <a:hlink>
          <a:srgbClr val="FFFF99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scade 2">
        <a:dk1>
          <a:srgbClr val="CC99FF"/>
        </a:dk1>
        <a:lt1>
          <a:srgbClr val="FFFFFF"/>
        </a:lt1>
        <a:dk2>
          <a:srgbClr val="400040"/>
        </a:dk2>
        <a:lt2>
          <a:srgbClr val="FFFFFF"/>
        </a:lt2>
        <a:accent1>
          <a:srgbClr val="FF66FF"/>
        </a:accent1>
        <a:accent2>
          <a:srgbClr val="CC00CC"/>
        </a:accent2>
        <a:accent3>
          <a:srgbClr val="AFAAAF"/>
        </a:accent3>
        <a:accent4>
          <a:srgbClr val="DADADA"/>
        </a:accent4>
        <a:accent5>
          <a:srgbClr val="FFB8FF"/>
        </a:accent5>
        <a:accent6>
          <a:srgbClr val="B900B9"/>
        </a:accent6>
        <a:hlink>
          <a:srgbClr val="FF7C80"/>
        </a:hlink>
        <a:folHlink>
          <a:srgbClr val="9900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scade 3">
        <a:dk1>
          <a:srgbClr val="CC99FF"/>
        </a:dk1>
        <a:lt1>
          <a:srgbClr val="FFFFFF"/>
        </a:lt1>
        <a:dk2>
          <a:srgbClr val="34022D"/>
        </a:dk2>
        <a:lt2>
          <a:srgbClr val="FFFFFF"/>
        </a:lt2>
        <a:accent1>
          <a:srgbClr val="775EC8"/>
        </a:accent1>
        <a:accent2>
          <a:srgbClr val="9933FF"/>
        </a:accent2>
        <a:accent3>
          <a:srgbClr val="AEAAAD"/>
        </a:accent3>
        <a:accent4>
          <a:srgbClr val="DADADA"/>
        </a:accent4>
        <a:accent5>
          <a:srgbClr val="BDB6E0"/>
        </a:accent5>
        <a:accent6>
          <a:srgbClr val="8A2DE7"/>
        </a:accent6>
        <a:hlink>
          <a:srgbClr val="993366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scade 4">
        <a:dk1>
          <a:srgbClr val="FFFFCC"/>
        </a:dk1>
        <a:lt1>
          <a:srgbClr val="FFFFFF"/>
        </a:lt1>
        <a:dk2>
          <a:srgbClr val="000066"/>
        </a:dk2>
        <a:lt2>
          <a:srgbClr val="FFFFFF"/>
        </a:lt2>
        <a:accent1>
          <a:srgbClr val="0078F0"/>
        </a:accent1>
        <a:accent2>
          <a:srgbClr val="CCECFF"/>
        </a:accent2>
        <a:accent3>
          <a:srgbClr val="AAAAB8"/>
        </a:accent3>
        <a:accent4>
          <a:srgbClr val="DADADA"/>
        </a:accent4>
        <a:accent5>
          <a:srgbClr val="AABEF6"/>
        </a:accent5>
        <a:accent6>
          <a:srgbClr val="B9D6E7"/>
        </a:accent6>
        <a:hlink>
          <a:srgbClr val="3399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scade 5">
        <a:dk1>
          <a:srgbClr val="00FFFF"/>
        </a:dk1>
        <a:lt1>
          <a:srgbClr val="FFFFFF"/>
        </a:lt1>
        <a:dk2>
          <a:srgbClr val="4E009C"/>
        </a:dk2>
        <a:lt2>
          <a:srgbClr val="FFFFFF"/>
        </a:lt2>
        <a:accent1>
          <a:srgbClr val="00A8A4"/>
        </a:accent1>
        <a:accent2>
          <a:srgbClr val="3399FF"/>
        </a:accent2>
        <a:accent3>
          <a:srgbClr val="B2AACB"/>
        </a:accent3>
        <a:accent4>
          <a:srgbClr val="DADADA"/>
        </a:accent4>
        <a:accent5>
          <a:srgbClr val="AAD1CF"/>
        </a:accent5>
        <a:accent6>
          <a:srgbClr val="2D8A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scade 6">
        <a:dk1>
          <a:srgbClr val="CCCC33"/>
        </a:dk1>
        <a:lt1>
          <a:srgbClr val="FFFFFF"/>
        </a:lt1>
        <a:dk2>
          <a:srgbClr val="003300"/>
        </a:dk2>
        <a:lt2>
          <a:srgbClr val="FFFFCC"/>
        </a:lt2>
        <a:accent1>
          <a:srgbClr val="008000"/>
        </a:accent1>
        <a:accent2>
          <a:srgbClr val="669900"/>
        </a:accent2>
        <a:accent3>
          <a:srgbClr val="AAADAA"/>
        </a:accent3>
        <a:accent4>
          <a:srgbClr val="DADADA"/>
        </a:accent4>
        <a:accent5>
          <a:srgbClr val="AAC0AA"/>
        </a:accent5>
        <a:accent6>
          <a:srgbClr val="5C8A00"/>
        </a:accent6>
        <a:hlink>
          <a:srgbClr val="FFCC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scade 7">
        <a:dk1>
          <a:srgbClr val="CCCC99"/>
        </a:dk1>
        <a:lt1>
          <a:srgbClr val="FFFFFF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996633"/>
        </a:accent2>
        <a:accent3>
          <a:srgbClr val="C0AAAA"/>
        </a:accent3>
        <a:accent4>
          <a:srgbClr val="DADADA"/>
        </a:accent4>
        <a:accent5>
          <a:srgbClr val="E2CAAA"/>
        </a:accent5>
        <a:accent6>
          <a:srgbClr val="8A5C2D"/>
        </a:accent6>
        <a:hlink>
          <a:srgbClr val="FFFFCC"/>
        </a:hlink>
        <a:folHlink>
          <a:srgbClr val="DDD8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scade 8">
        <a:dk1>
          <a:srgbClr val="204162"/>
        </a:dk1>
        <a:lt1>
          <a:srgbClr val="FFFFFF"/>
        </a:lt1>
        <a:dk2>
          <a:srgbClr val="204162"/>
        </a:dk2>
        <a:lt2>
          <a:srgbClr val="003300"/>
        </a:lt2>
        <a:accent1>
          <a:srgbClr val="99CC00"/>
        </a:accent1>
        <a:accent2>
          <a:srgbClr val="336633"/>
        </a:accent2>
        <a:accent3>
          <a:srgbClr val="FFFFFF"/>
        </a:accent3>
        <a:accent4>
          <a:srgbClr val="1A3653"/>
        </a:accent4>
        <a:accent5>
          <a:srgbClr val="CAE2AA"/>
        </a:accent5>
        <a:accent6>
          <a:srgbClr val="2D5C2D"/>
        </a:accent6>
        <a:hlink>
          <a:srgbClr val="6666FF"/>
        </a:hlink>
        <a:folHlink>
          <a:srgbClr val="C5C2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scade 9">
        <a:dk1>
          <a:srgbClr val="000000"/>
        </a:dk1>
        <a:lt1>
          <a:srgbClr val="FFFFFF"/>
        </a:lt1>
        <a:dk2>
          <a:srgbClr val="1C1C34"/>
        </a:dk2>
        <a:lt2>
          <a:srgbClr val="000066"/>
        </a:lt2>
        <a:accent1>
          <a:srgbClr val="DDDDDD"/>
        </a:accent1>
        <a:accent2>
          <a:srgbClr val="6699CC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5C8AB9"/>
        </a:accent6>
        <a:hlink>
          <a:srgbClr val="005A58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3133</TotalTime>
  <Words>697</Words>
  <Application>Microsoft Office PowerPoint</Application>
  <PresentationFormat>On-screen Show (4:3)</PresentationFormat>
  <Paragraphs>123</Paragraphs>
  <Slides>22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6" baseType="lpstr">
      <vt:lpstr>Arial</vt:lpstr>
      <vt:lpstr>Wingdings</vt:lpstr>
      <vt:lpstr>Tahoma</vt:lpstr>
      <vt:lpstr>Cascade</vt:lpstr>
      <vt:lpstr>SiPM Research &amp; Development</vt:lpstr>
      <vt:lpstr>What is a SiPM?</vt:lpstr>
      <vt:lpstr>  SiPMs   vs.     PMTs</vt:lpstr>
      <vt:lpstr>SiPM Signals</vt:lpstr>
      <vt:lpstr>SiPM Drawbacks</vt:lpstr>
      <vt:lpstr>Objectives</vt:lpstr>
      <vt:lpstr>Experimental Set Up</vt:lpstr>
      <vt:lpstr>Experimental Devices</vt:lpstr>
      <vt:lpstr>Experimental Devices</vt:lpstr>
      <vt:lpstr>Experimental Set Up</vt:lpstr>
      <vt:lpstr>Noise Study - Methods</vt:lpstr>
      <vt:lpstr>Noise &amp; Temp Study – Sensl Results</vt:lpstr>
      <vt:lpstr>Noise &amp; Bias Study – Sensl Results</vt:lpstr>
      <vt:lpstr>Noise &amp; Bias Study – Hamamatsu Results</vt:lpstr>
      <vt:lpstr>Conclusions</vt:lpstr>
      <vt:lpstr>Signal Quality Study - Methods</vt:lpstr>
      <vt:lpstr>Signal Quality Study - Methods </vt:lpstr>
      <vt:lpstr>Slide 18</vt:lpstr>
      <vt:lpstr>Signal Quality Study – Results: Average Number of Photons</vt:lpstr>
      <vt:lpstr>Signal Quality Study – Results: Average Number of Photons</vt:lpstr>
      <vt:lpstr>Conclusions</vt:lpstr>
      <vt:lpstr>Future Work</vt:lpstr>
    </vt:vector>
  </TitlesOfParts>
  <Company>University of Notre Dame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Ludlum Project</dc:title>
  <dc:creator>ILC</dc:creator>
  <cp:lastModifiedBy>user</cp:lastModifiedBy>
  <cp:revision>122</cp:revision>
  <dcterms:created xsi:type="dcterms:W3CDTF">2006-06-22T16:27:40Z</dcterms:created>
  <dcterms:modified xsi:type="dcterms:W3CDTF">2009-07-23T19:03:17Z</dcterms:modified>
</cp:coreProperties>
</file>